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EB19-58D5-410F-926C-D637D12DC00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11570-B971-480B-93A6-C7195B062B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1570-B971-480B-93A6-C7195B062B13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64DB-42DD-47E5-B833-66C31FEF395D}" type="datetimeFigureOut">
              <a:rPr lang="sk-SK" smtClean="0"/>
              <a:pPr/>
              <a:t>15. 7. 2013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3E06-0998-44F5-9B9F-92087D9B3C6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979712" y="4941168"/>
            <a:ext cx="5408532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Mgr. Róbert Truchan</a:t>
            </a:r>
          </a:p>
          <a:p>
            <a:pPr algn="ctr"/>
            <a:r>
              <a:rPr lang="sk-SK" sz="4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ZŠ Sačurov</a:t>
            </a:r>
            <a:endParaRPr lang="sk-SK" sz="4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0" y="404664"/>
            <a:ext cx="4392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sk-SK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ruh                          </a:t>
            </a:r>
            <a:endParaRPr lang="sk-SK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627784" y="908720"/>
            <a:ext cx="23762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</a:t>
            </a:r>
            <a:endParaRPr lang="sk-SK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707904" y="1700808"/>
            <a:ext cx="52210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kružnica</a:t>
            </a:r>
            <a:r>
              <a:rPr lang="sk-SK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</a:t>
            </a:r>
            <a:endParaRPr lang="sk-SK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97366"/>
            <a:ext cx="3168352" cy="210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b="9092"/>
          <a:stretch>
            <a:fillRect/>
          </a:stretch>
        </p:blipFill>
        <p:spPr bwMode="auto">
          <a:xfrm>
            <a:off x="6948264" y="3212976"/>
            <a:ext cx="183446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79512" y="1772816"/>
            <a:ext cx="3960440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našom prípade sa strana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dĺžkou 7 cm dá rozdeliť na 7 úsečiek s jednotkovou dĺžkou, teda 1 cm. Stranu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môžeme podobne rozdeliť na 4 úsečky dĺžkou 1 cm. </a:t>
            </a:r>
          </a:p>
        </p:txBody>
      </p:sp>
      <p:sp>
        <p:nvSpPr>
          <p:cNvPr id="3" name="Obdĺžnik 2"/>
          <p:cNvSpPr/>
          <p:nvPr/>
        </p:nvSpPr>
        <p:spPr>
          <a:xfrm>
            <a:off x="251520" y="1844824"/>
            <a:ext cx="3960440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Určiť obsah takého obdĺžnika je veľmi ľahké. Stačí zistiť počet štvorčekov s jednotkovou stranou, z ktorých sa obdĺžnik skladá. Počet štvorčekov potom určuje obsah obdĺžnika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67544" y="1628800"/>
            <a:ext cx="3303984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 zo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všetkých znázornených bodov zostrojíme kolmé úsečky, tak z obrázka je zrejmé, že obdĺžnik sa skladá z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 x 4 = 28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štvorčekov a teda jeho obsah je 28 cm</a:t>
            </a:r>
            <a:r>
              <a:rPr lang="sk-SK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Obdĺžnik 1"/>
          <p:cNvSpPr/>
          <p:nvPr/>
        </p:nvSpPr>
        <p:spPr>
          <a:xfrm>
            <a:off x="1984142" y="332656"/>
            <a:ext cx="5078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Zopakujme si ...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276872"/>
            <a:ext cx="4486370" cy="263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204864"/>
            <a:ext cx="4750022" cy="261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204864"/>
            <a:ext cx="4608512" cy="260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3" grpId="1" animBg="1"/>
      <p:bldP spid="3" grpId="2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81816" y="332656"/>
            <a:ext cx="4483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Obsah kruhu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5536" y="1556792"/>
            <a:ext cx="4032448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Kruh je však tvarovo zvláštny plošný geometrický útvar. Kružnica, ktorá ho ohraničuje , má tvar krivky a nie priamky. Kvôli tomuto kruhovitému tvaru si nemôžeme pomôcť štvorčekmi, ako v prípade obdĺžnika.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72816"/>
            <a:ext cx="4173303" cy="403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179512" y="4293096"/>
            <a:ext cx="47880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Keďže </a:t>
            </a:r>
            <a:r>
              <a:rPr lang="el-G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má konštantnú hodnotu, obsah kruhu závisí len od polomeru kruhu. Čím je polomer väčší, tým je aj obsah kruhu väčší. 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281816" y="332656"/>
            <a:ext cx="4483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Obsah kruhu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72816"/>
            <a:ext cx="4173303" cy="403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Skupina 6"/>
          <p:cNvGrpSpPr/>
          <p:nvPr/>
        </p:nvGrpSpPr>
        <p:grpSpPr>
          <a:xfrm>
            <a:off x="179512" y="1196752"/>
            <a:ext cx="4752528" cy="3024336"/>
            <a:chOff x="179512" y="2060848"/>
            <a:chExt cx="4752528" cy="3384376"/>
          </a:xfrm>
        </p:grpSpPr>
        <p:sp>
          <p:nvSpPr>
            <p:cNvPr id="5" name="Obdĺžnik 4"/>
            <p:cNvSpPr/>
            <p:nvPr/>
          </p:nvSpPr>
          <p:spPr>
            <a:xfrm>
              <a:off x="179512" y="2060848"/>
              <a:ext cx="4752528" cy="33843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Pre obsah kruhu platí vzťah:</a:t>
              </a:r>
            </a:p>
            <a:p>
              <a:endPara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sk-SK" sz="4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   S = </a:t>
              </a:r>
              <a:r>
                <a:rPr lang="el-GR" sz="4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4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.r</a:t>
              </a:r>
              <a:r>
                <a:rPr lang="sk-SK" sz="4800" baseline="30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kde </a:t>
              </a:r>
              <a:r>
                <a:rPr lang="el-GR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= 3,14 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r  - polomer kruhu</a:t>
              </a:r>
              <a:endParaRPr lang="sk-SK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Zaoblený obdĺžnik 5"/>
            <p:cNvSpPr/>
            <p:nvPr/>
          </p:nvSpPr>
          <p:spPr>
            <a:xfrm>
              <a:off x="1187624" y="3068960"/>
              <a:ext cx="2520280" cy="1080120"/>
            </a:xfrm>
            <a:prstGeom prst="round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" name="Obdĺžnik 2"/>
          <p:cNvSpPr/>
          <p:nvPr/>
        </p:nvSpPr>
        <p:spPr>
          <a:xfrm>
            <a:off x="179512" y="1268760"/>
            <a:ext cx="460851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Kruhovitý </a:t>
            </a:r>
            <a:r>
              <a:rPr lang="sk-SK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tvar kruhu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vyjadruje </a:t>
            </a:r>
            <a:r>
              <a:rPr lang="sk-SK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Ludolfovo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číslo </a:t>
            </a:r>
            <a:r>
              <a:rPr lang="el-GR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sk-SK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(čítame </a:t>
            </a:r>
            <a:r>
              <a:rPr lang="sk-SK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pí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Je to písmeno gréckej abecedy a jeho hodnota je 3,1415926535... Za desatinnou čiarkou je nekonečný počet desatinných miest. Pre školské potreby bude stačiť zaokrúhlená hodnota na stotiny </a:t>
            </a:r>
            <a:r>
              <a:rPr lang="el-GR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sk-SK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3,14.</a:t>
            </a:r>
            <a:endParaRPr lang="sk-SK" sz="3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5508104" y="2348880"/>
            <a:ext cx="3024336" cy="3002632"/>
          </a:xfrm>
          <a:prstGeom prst="ellipse">
            <a:avLst/>
          </a:prstGeom>
          <a:solidFill>
            <a:schemeClr val="accent5">
              <a:lumMod val="60000"/>
              <a:lumOff val="4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060848"/>
            <a:ext cx="3574928" cy="341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ĺžnik 1"/>
          <p:cNvSpPr/>
          <p:nvPr/>
        </p:nvSpPr>
        <p:spPr>
          <a:xfrm>
            <a:off x="1907704" y="332656"/>
            <a:ext cx="5024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Kruhový výsek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5536" y="1556792"/>
            <a:ext cx="4032448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Majme kruh K(</a:t>
            </a:r>
            <a:r>
              <a:rPr lang="sk-SK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S,r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Kružnica k(</a:t>
            </a:r>
            <a:r>
              <a:rPr lang="sk-SK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S,r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ohraničuje daný kruh K. Nech body A, B ležia na kružnici k. Polomery SA a SB rozdelia kruh na dve časti, ktoré nazývame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kruhové výseky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Ako keby sme chceli odkrojiť kúsok pizze, alebo torty.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907704" y="332656"/>
            <a:ext cx="5024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Kruhový výsek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5536" y="1484784"/>
            <a:ext cx="403244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Veľkosť kruhového výseku určuje stredový uhol </a:t>
            </a:r>
            <a:r>
              <a:rPr lang="el-GR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ktorý zvierajú úsečky SA a SB. Celému kruhu prislúcha stredový uhol </a:t>
            </a:r>
            <a:r>
              <a:rPr lang="el-G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360°. Kruhový výsek so stredovým uhlom  1° bude mať teda obsah  </a:t>
            </a:r>
          </a:p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sk-SK" sz="2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sk-SK" sz="2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.r</a:t>
            </a:r>
            <a:r>
              <a:rPr lang="sk-SK" sz="2800" u="sng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360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5292080" y="2204864"/>
            <a:ext cx="3462083" cy="3168352"/>
            <a:chOff x="5292080" y="2204864"/>
            <a:chExt cx="3462083" cy="3168352"/>
          </a:xfrm>
        </p:grpSpPr>
        <p:sp>
          <p:nvSpPr>
            <p:cNvPr id="5" name="Ovál 4"/>
            <p:cNvSpPr/>
            <p:nvPr/>
          </p:nvSpPr>
          <p:spPr>
            <a:xfrm>
              <a:off x="5508104" y="2348880"/>
              <a:ext cx="3024336" cy="30026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7020272" y="3573016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α</a:t>
              </a:r>
              <a:endParaRPr lang="sk-SK" sz="24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2204864"/>
              <a:ext cx="3462083" cy="316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BlokTextu 9"/>
          <p:cNvSpPr txBox="1"/>
          <p:nvPr/>
        </p:nvSpPr>
        <p:spPr>
          <a:xfrm>
            <a:off x="1619672" y="5589240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FF00"/>
                </a:solidFill>
              </a:rPr>
              <a:t>S =</a:t>
            </a:r>
            <a:endParaRPr lang="sk-SK" sz="3200" dirty="0">
              <a:solidFill>
                <a:srgbClr val="FFFF00"/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395536" y="1340768"/>
            <a:ext cx="4824536" cy="4752528"/>
            <a:chOff x="-75088" y="2060848"/>
            <a:chExt cx="5686061" cy="3384376"/>
          </a:xfrm>
        </p:grpSpPr>
        <p:sp>
          <p:nvSpPr>
            <p:cNvPr id="12" name="Obdĺžnik 11"/>
            <p:cNvSpPr/>
            <p:nvPr/>
          </p:nvSpPr>
          <p:spPr>
            <a:xfrm>
              <a:off x="-75088" y="2060848"/>
              <a:ext cx="5686061" cy="33843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Pre obsah kruhového výseku s polomerom </a:t>
              </a:r>
              <a:r>
                <a:rPr lang="sk-SK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r 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stredovým uhlom </a:t>
              </a:r>
              <a:r>
                <a:rPr lang="el-GR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α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platí vzťah:</a:t>
              </a:r>
            </a:p>
            <a:p>
              <a:r>
                <a:rPr lang="sk-SK" sz="4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el-GR" sz="4800" u="sng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4800" u="sng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.r</a:t>
              </a:r>
              <a:r>
                <a:rPr lang="sk-SK" sz="4800" u="sng" baseline="30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2 </a:t>
              </a:r>
            </a:p>
            <a:p>
              <a:r>
                <a:rPr lang="sk-SK" sz="4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           360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,kde </a:t>
              </a:r>
              <a:r>
                <a:rPr lang="el-GR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= 3,14 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r  - polomer kruhu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r>
                <a:rPr lang="el-GR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α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stredový uhol</a:t>
              </a:r>
              <a:endParaRPr lang="sk-SK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Zaoblený obdĺžnik 12"/>
            <p:cNvSpPr/>
            <p:nvPr/>
          </p:nvSpPr>
          <p:spPr>
            <a:xfrm>
              <a:off x="1113044" y="3291530"/>
              <a:ext cx="3649263" cy="974290"/>
            </a:xfrm>
            <a:prstGeom prst="round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4" name="BlokTextu 13"/>
          <p:cNvSpPr txBox="1"/>
          <p:nvPr/>
        </p:nvSpPr>
        <p:spPr>
          <a:xfrm>
            <a:off x="1475656" y="3212976"/>
            <a:ext cx="853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>
                <a:solidFill>
                  <a:srgbClr val="FFFF00"/>
                </a:solidFill>
              </a:rPr>
              <a:t>S =</a:t>
            </a:r>
            <a:endParaRPr lang="sk-SK" sz="4400" dirty="0">
              <a:solidFill>
                <a:srgbClr val="FFFF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563888" y="3068960"/>
            <a:ext cx="77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>
                <a:solidFill>
                  <a:srgbClr val="FFFF00"/>
                </a:solidFill>
              </a:rPr>
              <a:t>. </a:t>
            </a:r>
            <a:r>
              <a:rPr lang="el-GR" sz="4400" dirty="0" smtClean="0">
                <a:solidFill>
                  <a:srgbClr val="FFFF00"/>
                </a:solidFill>
              </a:rPr>
              <a:t>α</a:t>
            </a:r>
            <a:endParaRPr lang="sk-SK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195736" y="476672"/>
            <a:ext cx="4594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Obvod kruhu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72816"/>
            <a:ext cx="4173303" cy="403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Skupina 5"/>
          <p:cNvGrpSpPr/>
          <p:nvPr/>
        </p:nvGrpSpPr>
        <p:grpSpPr>
          <a:xfrm>
            <a:off x="395536" y="1700808"/>
            <a:ext cx="4032448" cy="4608512"/>
            <a:chOff x="395536" y="1556792"/>
            <a:chExt cx="4032448" cy="4752528"/>
          </a:xfrm>
        </p:grpSpPr>
        <p:sp>
          <p:nvSpPr>
            <p:cNvPr id="3" name="Obdĺžnik 2"/>
            <p:cNvSpPr/>
            <p:nvPr/>
          </p:nvSpPr>
          <p:spPr>
            <a:xfrm>
              <a:off x="395536" y="1556792"/>
              <a:ext cx="4032448" cy="47525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Obvod kruhu je totožný s pojmom dĺžka kružnice. Vypočítame ho podľa vzťahu:</a:t>
              </a:r>
            </a:p>
            <a:p>
              <a:pPr algn="ctr"/>
              <a:endPara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sk-SK" sz="4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O = 2.</a:t>
              </a:r>
              <a:r>
                <a:rPr lang="el-GR" sz="4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4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.r</a:t>
              </a:r>
            </a:p>
            <a:p>
              <a:pPr algn="ctr"/>
              <a:endPara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kde </a:t>
              </a:r>
              <a:r>
                <a:rPr lang="el-GR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π</a:t>
              </a:r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= 3,14</a:t>
              </a:r>
            </a:p>
            <a:p>
              <a:r>
                <a:rPr lang="sk-SK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r – polomer kruhu</a:t>
              </a:r>
              <a:endParaRPr lang="sk-SK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Zaoblený obdĺžnik 4"/>
            <p:cNvSpPr/>
            <p:nvPr/>
          </p:nvSpPr>
          <p:spPr>
            <a:xfrm>
              <a:off x="1259632" y="4005064"/>
              <a:ext cx="2376264" cy="720080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323528" y="2132856"/>
            <a:ext cx="4680520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Obdobne ako pri kruhovom výseku, nám dva polomery SA a SB  rozdelia kružnicu na dve časti, ktoré voláme kružnicové oblúky. Veľkosť kružnicového oblúka určuje stredový uhol </a:t>
            </a:r>
            <a:r>
              <a:rPr lang="el-G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Čím väčší je stredový uhol, tým väčší kružnicový oblúk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vyčlení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 kružnice.</a:t>
            </a:r>
          </a:p>
        </p:txBody>
      </p:sp>
      <p:sp>
        <p:nvSpPr>
          <p:cNvPr id="2" name="Obdĺžnik 1"/>
          <p:cNvSpPr/>
          <p:nvPr/>
        </p:nvSpPr>
        <p:spPr>
          <a:xfrm>
            <a:off x="1187624" y="332656"/>
            <a:ext cx="68650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Dĺžka kružnicového</a:t>
            </a:r>
          </a:p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oblúka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5004048" y="2636912"/>
            <a:ext cx="3710106" cy="3372375"/>
            <a:chOff x="5004048" y="2636912"/>
            <a:chExt cx="3710106" cy="3372375"/>
          </a:xfrm>
        </p:grpSpPr>
        <p:grpSp>
          <p:nvGrpSpPr>
            <p:cNvPr id="7" name="Skupina 6"/>
            <p:cNvGrpSpPr/>
            <p:nvPr/>
          </p:nvGrpSpPr>
          <p:grpSpPr>
            <a:xfrm>
              <a:off x="5004048" y="2636912"/>
              <a:ext cx="3672408" cy="3372375"/>
              <a:chOff x="5004048" y="2636912"/>
              <a:chExt cx="3672408" cy="3372375"/>
            </a:xfrm>
          </p:grpSpPr>
          <p:grpSp>
            <p:nvGrpSpPr>
              <p:cNvPr id="5" name="Skupina 4"/>
              <p:cNvGrpSpPr/>
              <p:nvPr/>
            </p:nvGrpSpPr>
            <p:grpSpPr>
              <a:xfrm>
                <a:off x="5004048" y="2636912"/>
                <a:ext cx="3672408" cy="3372375"/>
                <a:chOff x="5004048" y="2636912"/>
                <a:chExt cx="3672408" cy="3372375"/>
              </a:xfrm>
            </p:grpSpPr>
            <p:pic>
              <p:nvPicPr>
                <p:cNvPr id="307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004048" y="2636912"/>
                  <a:ext cx="3672408" cy="3372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" name="BlokTextu 3"/>
                <p:cNvSpPr txBox="1"/>
                <p:nvPr/>
              </p:nvSpPr>
              <p:spPr>
                <a:xfrm flipH="1">
                  <a:off x="6804248" y="4005064"/>
                  <a:ext cx="57606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800" dirty="0" smtClean="0">
                      <a:solidFill>
                        <a:srgbClr val="FF0066"/>
                      </a:solidFill>
                    </a:rPr>
                    <a:t>α</a:t>
                  </a:r>
                  <a:endParaRPr lang="sk-SK" sz="2800" dirty="0">
                    <a:solidFill>
                      <a:srgbClr val="FF0066"/>
                    </a:solidFill>
                  </a:endParaRPr>
                </a:p>
              </p:txBody>
            </p:sp>
          </p:grpSp>
          <p:sp>
            <p:nvSpPr>
              <p:cNvPr id="6" name="BlokTextu 5"/>
              <p:cNvSpPr txBox="1"/>
              <p:nvPr/>
            </p:nvSpPr>
            <p:spPr>
              <a:xfrm>
                <a:off x="5436096" y="2708920"/>
                <a:ext cx="332142" cy="4616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rgbClr val="002060"/>
                    </a:solidFill>
                  </a:rPr>
                  <a:t>k</a:t>
                </a:r>
                <a:endParaRPr lang="sk-SK" sz="24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1" name="BlokTextu 10"/>
            <p:cNvSpPr txBox="1"/>
            <p:nvPr/>
          </p:nvSpPr>
          <p:spPr>
            <a:xfrm>
              <a:off x="8388424" y="3429000"/>
              <a:ext cx="325730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solidFill>
                    <a:srgbClr val="FF0066"/>
                  </a:solidFill>
                </a:rPr>
                <a:t>x</a:t>
              </a:r>
              <a:endParaRPr lang="sk-SK" sz="2400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179512" y="1988840"/>
            <a:ext cx="4464496" cy="4635896"/>
            <a:chOff x="395536" y="1700808"/>
            <a:chExt cx="4464496" cy="4635896"/>
          </a:xfrm>
        </p:grpSpPr>
        <p:grpSp>
          <p:nvGrpSpPr>
            <p:cNvPr id="12" name="Skupina 11"/>
            <p:cNvGrpSpPr/>
            <p:nvPr/>
          </p:nvGrpSpPr>
          <p:grpSpPr>
            <a:xfrm>
              <a:off x="395536" y="1700808"/>
              <a:ext cx="4464496" cy="4635896"/>
              <a:chOff x="395536" y="1556792"/>
              <a:chExt cx="4464496" cy="4780768"/>
            </a:xfrm>
          </p:grpSpPr>
          <p:sp>
            <p:nvSpPr>
              <p:cNvPr id="13" name="Obdĺžnik 12"/>
              <p:cNvSpPr/>
              <p:nvPr/>
            </p:nvSpPr>
            <p:spPr>
              <a:xfrm>
                <a:off x="395536" y="1556792"/>
                <a:ext cx="4464496" cy="4780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Dĺžku kružnicového </a:t>
                </a:r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oblúka </a:t>
                </a:r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vypočítame podľa vzťahu:</a:t>
                </a:r>
              </a:p>
              <a:p>
                <a:pPr algn="ctr"/>
                <a:r>
                  <a:rPr lang="sk-SK" sz="4000" u="sng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r>
                  <a:rPr lang="el-GR" sz="4000" u="sng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sk-SK" sz="4000" u="sng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.r</a:t>
                </a:r>
              </a:p>
              <a:p>
                <a:pPr algn="ctr"/>
                <a:r>
                  <a:rPr lang="sk-SK" sz="40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360</a:t>
                </a:r>
              </a:p>
              <a:p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kde </a:t>
                </a:r>
                <a:r>
                  <a:rPr lang="el-GR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= 3,14</a:t>
                </a:r>
              </a:p>
              <a:p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 r – polomer kruhu</a:t>
                </a:r>
              </a:p>
              <a:p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l-GR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– stredový uhol</a:t>
                </a:r>
              </a:p>
              <a:p>
                <a:r>
                  <a:rPr lang="sk-SK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x – dĺžka    </a:t>
                </a:r>
                <a:r>
                  <a:rPr lang="sk-SK" sz="280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kružnicového </a:t>
                </a:r>
                <a:r>
                  <a:rPr lang="sk-SK" sz="280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oblúka</a:t>
                </a:r>
                <a:endParaRPr lang="sk-SK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Zaoblený obdĺžnik 13"/>
              <p:cNvSpPr/>
              <p:nvPr/>
            </p:nvSpPr>
            <p:spPr>
              <a:xfrm>
                <a:off x="971600" y="2744924"/>
                <a:ext cx="2880320" cy="1188132"/>
              </a:xfrm>
              <a:prstGeom prst="round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5" name="BlokTextu 14"/>
            <p:cNvSpPr txBox="1"/>
            <p:nvPr/>
          </p:nvSpPr>
          <p:spPr>
            <a:xfrm>
              <a:off x="1115616" y="3096344"/>
              <a:ext cx="7088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b="1" dirty="0" smtClean="0">
                  <a:solidFill>
                    <a:srgbClr val="FFFF00"/>
                  </a:solidFill>
                </a:rPr>
                <a:t>X =</a:t>
              </a:r>
              <a:endParaRPr lang="sk-SK" sz="3200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BlokTextu 15"/>
            <p:cNvSpPr txBox="1"/>
            <p:nvPr/>
          </p:nvSpPr>
          <p:spPr>
            <a:xfrm>
              <a:off x="3131840" y="3024336"/>
              <a:ext cx="6286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b="1" dirty="0" smtClean="0">
                  <a:solidFill>
                    <a:srgbClr val="FFFF00"/>
                  </a:solidFill>
                </a:rPr>
                <a:t>. </a:t>
              </a:r>
              <a:r>
                <a:rPr lang="el-GR" sz="3200" b="1" dirty="0" smtClean="0">
                  <a:solidFill>
                    <a:srgbClr val="FFFF00"/>
                  </a:solidFill>
                </a:rPr>
                <a:t>α</a:t>
              </a:r>
              <a:endParaRPr lang="sk-SK" sz="32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779695" y="404664"/>
            <a:ext cx="7560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Čo je kruh a kružnica?</a:t>
            </a:r>
            <a:endParaRPr lang="sk-SK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23528" y="1772816"/>
            <a:ext cx="29523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S pojmom kruh ste sa už určite stretli. Kruhovitý tvar má napríklad minca 1 eura.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491880" y="4581128"/>
            <a:ext cx="21602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Dopravná značka zákaz vjazdu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556792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14908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Left"/>
            <a:lightRig rig="threePt" dir="t"/>
          </a:scene3d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280886">
            <a:off x="6566980" y="4028267"/>
            <a:ext cx="2303252" cy="234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ĺžnik 11"/>
          <p:cNvSpPr/>
          <p:nvPr/>
        </p:nvSpPr>
        <p:spPr>
          <a:xfrm>
            <a:off x="6732240" y="1916832"/>
            <a:ext cx="18722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Alebo obyčajné cédečko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51520" y="2348880"/>
            <a:ext cx="3528392" cy="3960440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Ale čo vlastne kruh je? Čo kruh predstavuje vo svete geometrie a ako ho geometria vníma. Takisto si predstavíme podobný pojem ako kruh, ktorý nazývame kružnica.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196752"/>
            <a:ext cx="1512168" cy="17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ĺžnik 1"/>
          <p:cNvSpPr/>
          <p:nvPr/>
        </p:nvSpPr>
        <p:spPr>
          <a:xfrm>
            <a:off x="1979712" y="5373216"/>
            <a:ext cx="51125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Predstavme si v priestore bod, ktorý nazveme S.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988840"/>
            <a:ext cx="1352398" cy="133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323528" y="4653136"/>
            <a:ext cx="41764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Skúsme nájsť bod, ktorý bude vzdialený od bodu S napríklad 2 cm. 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716016" y="4653136"/>
            <a:ext cx="41764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Nájdeme ho ľahko. Stačí použiť pravítko a odmerať 2 cm od bodu S ľubovoľným smerom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268760"/>
            <a:ext cx="1512168" cy="17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323528" y="4653136"/>
            <a:ext cx="30963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Nájdime takéto body dva. Potom nájdime tretí bod.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052736"/>
            <a:ext cx="2328466" cy="209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052736"/>
            <a:ext cx="2606470" cy="208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ĺžnik 10"/>
          <p:cNvSpPr/>
          <p:nvPr/>
        </p:nvSpPr>
        <p:spPr>
          <a:xfrm>
            <a:off x="1979712" y="4653136"/>
            <a:ext cx="525658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Takto by sme mohli pokračovať ďalej. Ak týchto bodov nájdeme 20, obrázok bude vyzerať nasledovne.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3369543" cy="330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2843808" y="4509120"/>
            <a:ext cx="30963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Túto čiaru budeme odteraz nazývať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Kružnica.</a:t>
            </a:r>
            <a:endParaRPr lang="sk-SK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124744"/>
            <a:ext cx="3228500" cy="298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3369543" cy="330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79512" y="4653136"/>
            <a:ext cx="30963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Obrázok nám pomaly začína pripomínať známy kruhovitý tvar. 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527376" y="4653136"/>
            <a:ext cx="543711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" pitchFamily="34" charset="0"/>
                <a:cs typeface="Arial" pitchFamily="34" charset="0"/>
              </a:rPr>
              <a:t>Ak by sme chceli zobraziť všetky také body, ktoré sú vzdialené 2 cm od bodu S, vytvorili by okolo bodu S súvislú čiaru.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3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251520" y="2564904"/>
            <a:ext cx="4968552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Vzdialenosť dvoch bodov kružnice, ktorých spojnica prechádza stredom nazývame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priemer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kružnice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Veľkosť priemeru kružnice je teda dvojnásobkom jej polomeru. </a:t>
            </a:r>
          </a:p>
          <a:p>
            <a:pPr algn="ctr"/>
            <a:r>
              <a:rPr lang="sk-SK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 = 2 . r</a:t>
            </a:r>
            <a:endParaRPr lang="sk-SK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67544" y="4509120"/>
            <a:ext cx="439248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Vzdialenosť ktoréhokoľvek bodu kružnice (napríklad bodu A) od jej stredu nazývame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polomer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kružnice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r.</a:t>
            </a:r>
            <a:endParaRPr lang="sk-SK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5536" y="1844824"/>
            <a:ext cx="446449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Kružnica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teda množina bodov, ktoré majú rovnakú vzdialenosť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 bodu 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ktorý nazývame stredom kružnice.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899592" y="2852936"/>
            <a:ext cx="38164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Kružnicu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 stredom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polomerom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budeme zapisovať skrátene v tvare </a:t>
            </a:r>
            <a:r>
              <a:rPr lang="sk-SK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k(</a:t>
            </a:r>
            <a:r>
              <a:rPr lang="sk-SK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S,r</a:t>
            </a:r>
            <a:r>
              <a:rPr lang="sk-SK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k-SK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k-SK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699792" y="404664"/>
            <a:ext cx="3164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KRUŽNICA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7749" y="2132856"/>
            <a:ext cx="377625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Šípka dolu 9"/>
          <p:cNvSpPr/>
          <p:nvPr/>
        </p:nvSpPr>
        <p:spPr>
          <a:xfrm>
            <a:off x="5796136" y="314096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nahor 10"/>
          <p:cNvSpPr/>
          <p:nvPr/>
        </p:nvSpPr>
        <p:spPr>
          <a:xfrm rot="13813260">
            <a:off x="6399406" y="2542205"/>
            <a:ext cx="432048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5.18964E-6 L 0.10243 0.13644 " pathEditMode="relative" ptsTypes="AA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31267E-6 L 0.2519 2.31267E-6 " pathEditMode="relative" ptsTypes="AA">
                                      <p:cBhvr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9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060848"/>
            <a:ext cx="3384376" cy="330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040" y="1844824"/>
            <a:ext cx="3858942" cy="35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ĺžnik 1"/>
          <p:cNvSpPr/>
          <p:nvPr/>
        </p:nvSpPr>
        <p:spPr>
          <a:xfrm>
            <a:off x="3347864" y="332656"/>
            <a:ext cx="1842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Kruh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940152" y="5517232"/>
            <a:ext cx="20162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kružnicA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300192" y="5589240"/>
            <a:ext cx="12241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kruh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39552" y="1412776"/>
            <a:ext cx="446449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Kružnicu teda tvorí iba samotná čiara, alebo obruč a kruh tvorí aj vnútro kružnice, teda je to vlastne plocha, ktorá je ohraničená kružnicou. 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11560" y="4221088"/>
            <a:ext cx="439248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 by sme mali uviesť príklad z praxe pre kružnicu, bol by to napríklad prsteň. V prípade kruhu by to bol napríklad plochý tanier.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340768"/>
            <a:ext cx="29523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3573016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251520" y="1844824"/>
            <a:ext cx="4464496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Kruh</a:t>
            </a:r>
            <a:r>
              <a:rPr lang="sk-SK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geometrický útvar, ktorý je veľmi podobný kružnici a žiaci si ich často pletú. Rozdiel je v tom, že kruhu patria nielen body s rovnakou vzdialenosťou od stredu, ale aj body, ktoré majú vzdialenosť menšiu ako je polomer kruhu. 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 animBg="1"/>
      <p:bldP spid="11" grpId="0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132856"/>
            <a:ext cx="3456384" cy="299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ĺžnik 1"/>
          <p:cNvSpPr/>
          <p:nvPr/>
        </p:nvSpPr>
        <p:spPr>
          <a:xfrm>
            <a:off x="2051720" y="332656"/>
            <a:ext cx="524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Tetiva kružnice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95536" y="1412776"/>
            <a:ext cx="381642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Tetiva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kružnice je úsečka, ktorej krajné body ležia na kružnici. V našom prípade je to úsečka  AB.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0349" y="2132856"/>
            <a:ext cx="3688075" cy="30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395536" y="3717032"/>
            <a:ext cx="3816424" cy="2996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Tetiva môže mať rôznu dĺžku. Maximálnu dĺžku má vtedy, keď prechádza stredom kružnice S. Vtedy je tetiva zhodná s priemerom kružnice 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395536" y="1268760"/>
            <a:ext cx="432048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Každá tetiva kružnice rozdeľuje kruh na dve časti. Túto oddelenú časť kruhu potom  nazývame kruhový odsek. 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132856"/>
            <a:ext cx="3634795" cy="306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48"/>
          <a:stretch>
            <a:fillRect/>
          </a:stretch>
        </p:blipFill>
        <p:spPr bwMode="auto">
          <a:xfrm>
            <a:off x="5004048" y="2924944"/>
            <a:ext cx="3634795" cy="227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ĺžnik 11"/>
          <p:cNvSpPr/>
          <p:nvPr/>
        </p:nvSpPr>
        <p:spPr>
          <a:xfrm>
            <a:off x="395536" y="4149080"/>
            <a:ext cx="43204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 by sme zostrojili os akejkoľvek tetivy, vždy by prechádzala stredom kružnice.</a:t>
            </a:r>
            <a:endParaRPr lang="sk-SK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268760"/>
            <a:ext cx="3381983" cy="404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925</Words>
  <Application>Microsoft Office PowerPoint</Application>
  <PresentationFormat>Prezentácia na obrazovke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Robertko</dc:creator>
  <cp:lastModifiedBy>Robertko</cp:lastModifiedBy>
  <cp:revision>86</cp:revision>
  <dcterms:created xsi:type="dcterms:W3CDTF">2013-06-24T20:49:27Z</dcterms:created>
  <dcterms:modified xsi:type="dcterms:W3CDTF">2013-07-15T13:27:46Z</dcterms:modified>
</cp:coreProperties>
</file>